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30"/>
  </p:notesMasterIdLst>
  <p:handoutMasterIdLst>
    <p:handoutMasterId r:id="rId31"/>
  </p:handoutMasterIdLst>
  <p:sldIdLst>
    <p:sldId id="256" r:id="rId4"/>
    <p:sldId id="435" r:id="rId5"/>
    <p:sldId id="366" r:id="rId6"/>
    <p:sldId id="349" r:id="rId7"/>
    <p:sldId id="368" r:id="rId8"/>
    <p:sldId id="407" r:id="rId9"/>
    <p:sldId id="360" r:id="rId10"/>
    <p:sldId id="370" r:id="rId11"/>
    <p:sldId id="373" r:id="rId12"/>
    <p:sldId id="348" r:id="rId13"/>
    <p:sldId id="264" r:id="rId14"/>
    <p:sldId id="288" r:id="rId15"/>
    <p:sldId id="374" r:id="rId16"/>
    <p:sldId id="408" r:id="rId17"/>
    <p:sldId id="269" r:id="rId18"/>
    <p:sldId id="267" r:id="rId19"/>
    <p:sldId id="398" r:id="rId20"/>
    <p:sldId id="260" r:id="rId21"/>
    <p:sldId id="294" r:id="rId22"/>
    <p:sldId id="297" r:id="rId23"/>
    <p:sldId id="277" r:id="rId24"/>
    <p:sldId id="347" r:id="rId25"/>
    <p:sldId id="399" r:id="rId26"/>
    <p:sldId id="356" r:id="rId27"/>
    <p:sldId id="309" r:id="rId28"/>
    <p:sldId id="262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7432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-1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382"/>
    </p:cViewPr>
  </p:sorterViewPr>
  <p:notesViewPr>
    <p:cSldViewPr snapToGrid="0">
      <p:cViewPr varScale="1">
        <p:scale>
          <a:sx n="60" d="100"/>
          <a:sy n="60" d="100"/>
        </p:scale>
        <p:origin x="273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B2D458-B74A-4714-B8A8-BFF6A4E390BF}" type="datetimeFigureOut">
              <a:rPr lang="en-US" smtClean="0"/>
              <a:t>7/10/2024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5A8E1A-0003-4C6B-9358-161FE19C7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CC1C18-218A-4930-820E-8F06C8EDCC5E}" type="datetimeFigureOut">
              <a:rPr lang="en-US" smtClean="0"/>
              <a:t>7/10/2024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0EBAF4-6631-432C-983A-58CA6AC87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4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A87CF-4FB1-406C-8C07-A61D0B2283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BAF4-6631-432C-983A-58CA6AC87A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4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BAF4-6631-432C-983A-58CA6AC87A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1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BAF4-6631-432C-983A-58CA6AC87A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2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BAF4-6631-432C-983A-58CA6AC87A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3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BAF4-6631-432C-983A-58CA6AC87A9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5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BAF4-6631-432C-983A-58CA6AC87A9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11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BAF4-6631-432C-983A-58CA6AC87A9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0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BAF4-6631-432C-983A-58CA6AC87A9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5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5942" y="6400800"/>
            <a:ext cx="381001" cy="242297"/>
          </a:xfrm>
          <a:prstGeom prst="rect">
            <a:avLst/>
          </a:prstGeom>
        </p:spPr>
        <p:txBody>
          <a:bodyPr/>
          <a:lstStyle/>
          <a:p>
            <a:fld id="{90EBEF87-C08A-4984-84E5-5ED9A0671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3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21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2932" y="6330859"/>
            <a:ext cx="2743200" cy="365125"/>
          </a:xfrm>
          <a:prstGeom prst="rect">
            <a:avLst/>
          </a:prstGeom>
        </p:spPr>
        <p:txBody>
          <a:bodyPr/>
          <a:lstStyle/>
          <a:p>
            <a:fld id="{90EBEF87-C08A-4984-84E5-5ED9A0671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6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1110343"/>
            <a:ext cx="10637339" cy="497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2046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90EBEF87-C08A-4984-84E5-5ED9A0671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2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6177" y="6330225"/>
            <a:ext cx="2743200" cy="365125"/>
          </a:xfrm>
          <a:prstGeom prst="rect">
            <a:avLst/>
          </a:prstGeom>
        </p:spPr>
        <p:txBody>
          <a:bodyPr/>
          <a:lstStyle/>
          <a:p>
            <a:fld id="{90EBEF87-C08A-4984-84E5-5ED9A0671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4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BEF87-C08A-4984-84E5-5ED9A0671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1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BEF87-C08A-4984-84E5-5ED9A0671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2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BEF87-C08A-4984-84E5-5ED9A0671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6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BEF87-C08A-4984-84E5-5ED9A0671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BEF87-C08A-4984-84E5-5ED9A0671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6223-F276-408D-8B33-DD0909E736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8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www.samhsa.gov/grants/grants-training-materia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grants/grants-management/policies-regula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samhsa.gov/dat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foi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mhsa.gov/ebp-resource-center" TargetMode="External"/><Relationship Id="rId3" Type="http://schemas.openxmlformats.org/officeDocument/2006/relationships/hyperlink" Target="http://www.dnb.com/" TargetMode="External"/><Relationship Id="rId7" Type="http://schemas.openxmlformats.org/officeDocument/2006/relationships/hyperlink" Target="https://www.samhsa.gov/grants/applying/forms-resour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.era.nih.gov/commons/public/registration/registrationInstructions.jsp" TargetMode="External"/><Relationship Id="rId5" Type="http://schemas.openxmlformats.org/officeDocument/2006/relationships/hyperlink" Target="http://www.grants.gov/" TargetMode="External"/><Relationship Id="rId4" Type="http://schemas.openxmlformats.org/officeDocument/2006/relationships/hyperlink" Target="https://www.sam.gov/" TargetMode="External"/><Relationship Id="rId9" Type="http://schemas.openxmlformats.org/officeDocument/2006/relationships/hyperlink" Target="https://www.samhsa.gov/data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hsa.us4.list-manage.com/subscribe?u=d0780dc94825e65acd61c17dc&amp;id=ee1c4b138c" TargetMode="External"/><Relationship Id="rId2" Type="http://schemas.openxmlformats.org/officeDocument/2006/relationships/hyperlink" Target="https://www.samhsa.gov/grants/grant-announcements-202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Grp="1" noChangeArrowheads="1"/>
          </p:cNvSpPr>
          <p:nvPr>
            <p:ph type="ctrTitle" idx="4294967295"/>
          </p:nvPr>
        </p:nvSpPr>
        <p:spPr bwMode="auto">
          <a:xfrm>
            <a:off x="1548582" y="181838"/>
            <a:ext cx="102297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4000" b="1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SAMHSA Structure/</a:t>
            </a:r>
            <a:br>
              <a:rPr lang="en-US" altLang="en-US" sz="4000" b="1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Developing A Competitive </a:t>
            </a:r>
            <a:br>
              <a:rPr lang="en-US" altLang="en-US" sz="4000" b="1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SAMHSA Grant Application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4931" y="3069136"/>
            <a:ext cx="8253412" cy="1655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2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CAPT Emily Williams, LCSW-PIP</a:t>
            </a:r>
          </a:p>
          <a:p>
            <a:pPr marL="0" indent="0" algn="r">
              <a:buNone/>
            </a:pPr>
            <a:r>
              <a:rPr lang="en-US" altLang="en-US" sz="22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Regional Administrator, Region  9</a:t>
            </a:r>
          </a:p>
          <a:p>
            <a:pPr marL="0" indent="0" algn="r">
              <a:buNone/>
            </a:pPr>
            <a:r>
              <a:rPr lang="en-US" altLang="en-US" sz="22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Substance Abuse and Mental Health Services Administration</a:t>
            </a:r>
          </a:p>
          <a:p>
            <a:pPr marL="0" indent="0" algn="r">
              <a:buNone/>
            </a:pPr>
            <a:r>
              <a:rPr lang="en-US" altLang="en-US" sz="22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U.S.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23763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4636" y="141082"/>
            <a:ext cx="11229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>
                <a:solidFill>
                  <a:schemeClr val="bg1"/>
                </a:solidFill>
              </a:rPr>
              <a:t>Manual on Developing a Competitive SAMHSA Grant Application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19774" y="1559445"/>
            <a:ext cx="4166316" cy="477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dirty="0"/>
              <a:t>A valuable resources is available on the SAMHSA website - Developing a Competitive Grant Application - which can be found at:</a:t>
            </a:r>
          </a:p>
          <a:p>
            <a:pPr marL="0" indent="0">
              <a:spcBef>
                <a:spcPct val="0"/>
              </a:spcBef>
            </a:pPr>
            <a:endParaRPr lang="en-US" altLang="en-US" dirty="0"/>
          </a:p>
          <a:p>
            <a:pPr marL="0" indent="0">
              <a:spcBef>
                <a:spcPct val="0"/>
              </a:spcBef>
            </a:pPr>
            <a:r>
              <a:rPr lang="en-US" dirty="0">
                <a:hlinkClick r:id="rId2"/>
              </a:rPr>
              <a:t>https://www.samhsa.gov/grants/grants-training-materials</a:t>
            </a:r>
            <a:endParaRPr lang="en-US" altLang="en-US" dirty="0"/>
          </a:p>
          <a:p>
            <a:pPr marL="0" indent="0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95ED34-773B-4505-87FA-B23D6DAA2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5850"/>
            <a:ext cx="4686300" cy="49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4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2925" y="170688"/>
            <a:ext cx="10828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</a:rPr>
              <a:t>Gathering Information/Data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8006" y="1001686"/>
            <a:ext cx="10753562" cy="54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general, have organizational materials, such as job descriptions, policies and procedures (P&amp;P) up-to-date </a:t>
            </a:r>
            <a:r>
              <a:rPr lang="en-US" sz="2400" dirty="0"/>
              <a:t>(</a:t>
            </a:r>
            <a:r>
              <a:rPr lang="en-US" sz="3200" dirty="0"/>
              <a:t>such as P&amp;P related to financial management): </a:t>
            </a:r>
            <a:r>
              <a:rPr lang="en-US" sz="2400" dirty="0">
                <a:hlinkClick r:id="rId3"/>
              </a:rPr>
              <a:t>https://www.samhsa.gov/grants/grants-management/policies-regulations</a:t>
            </a:r>
            <a:r>
              <a:rPr lang="en-US" sz="2400" dirty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Seek out data on substance use and/or mental health issues impacting your community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If your community does not have data on behavioral health issues available, reach out to other sources, such as the state agency responsible for behavioral health services or visit the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     SAMHSA website -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     </a:t>
            </a:r>
            <a:r>
              <a:rPr lang="en-US" dirty="0">
                <a:hlinkClick r:id="rId4"/>
              </a:rPr>
              <a:t>https://www.samhsa.gov/data/</a:t>
            </a:r>
            <a:endParaRPr lang="en-US" dirty="0"/>
          </a:p>
        </p:txBody>
      </p:sp>
      <p:pic>
        <p:nvPicPr>
          <p:cNvPr id="2" name="Picture 1" descr="Could Administrative Law Save the World’s Toughest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5411448"/>
            <a:ext cx="5848667" cy="12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664" y="196110"/>
            <a:ext cx="117414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300" b="1" dirty="0">
                <a:solidFill>
                  <a:schemeClr val="bg1"/>
                </a:solidFill>
              </a:rPr>
              <a:t>   </a:t>
            </a:r>
            <a:r>
              <a:rPr lang="en-US" sz="4800" b="1" dirty="0">
                <a:solidFill>
                  <a:schemeClr val="bg1"/>
                </a:solidFill>
              </a:rPr>
              <a:t>Gathering Information/Data (cont’d)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7922" y="1240551"/>
            <a:ext cx="10663083" cy="52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Identify opportunities for gathering information on the extent of need/service gaps in your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Engage community leaders, network with other agencies in the community, and/or form a consortia with other communities who share similar behavioral health concerns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  <p:pic>
        <p:nvPicPr>
          <p:cNvPr id="2" name="Picture 1" descr="social_&lt;strong&gt;network&lt;/strong&gt; | BlogKruN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3984973"/>
            <a:ext cx="7858125" cy="18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4756" y="1105939"/>
            <a:ext cx="10200258" cy="48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4400" dirty="0">
                <a:latin typeface="+mn-lt"/>
                <a:ea typeface="Yu Gothic Medium" panose="020B0500000000000000" pitchFamily="34" charset="-128"/>
              </a:rPr>
              <a:t>	Applying for a SAMHSA Grant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2844800"/>
            <a:ext cx="7800623" cy="3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3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0113" y="147484"/>
            <a:ext cx="11023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Basic Application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914401"/>
            <a:ext cx="11446932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/>
              <a:t>Completing four registration processes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/>
              <a:t>Responding to the evaluation criteria (Project Narrative – 10-page limit)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/>
              <a:t>Completing a budget and budget narrative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/>
              <a:t>Completing specific forms (SF-424, SF-424A, HHS Form 690)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/>
              <a:t>Submitting required attachments (job descriptions, resumes, Letters of Commitment, data collection instruments, consent forms, documentation of non-profit status) </a:t>
            </a:r>
          </a:p>
          <a:p>
            <a:endParaRPr lang="en-US" sz="29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Isosceles Triangle 5"/>
          <p:cNvSpPr/>
          <p:nvPr/>
        </p:nvSpPr>
        <p:spPr>
          <a:xfrm>
            <a:off x="1106311" y="1106311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89" y="4592320"/>
            <a:ext cx="6299200" cy="19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9862" y="0"/>
            <a:ext cx="115396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    </a:t>
            </a:r>
            <a:r>
              <a:rPr lang="en-US" sz="4800" b="1" dirty="0">
                <a:solidFill>
                  <a:schemeClr val="bg1"/>
                </a:solidFill>
              </a:rPr>
              <a:t>Registration Processes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9765" y="1079292"/>
            <a:ext cx="11161676" cy="52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7938">
              <a:buNone/>
            </a:pPr>
            <a:r>
              <a:rPr lang="en-US" sz="3200" b="1" dirty="0">
                <a:solidFill>
                  <a:srgbClr val="FF0000"/>
                </a:solidFill>
              </a:rPr>
              <a:t>Get started immediately to complete the four parts of the registration process:</a:t>
            </a:r>
          </a:p>
          <a:p>
            <a:pPr marL="0" indent="7938">
              <a:spcBef>
                <a:spcPts val="0"/>
              </a:spcBef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822960" indent="-514350">
              <a:buFont typeface="+mj-lt"/>
              <a:buAutoNum type="arabicPeriod"/>
            </a:pPr>
            <a:r>
              <a:rPr lang="en-US" sz="3200" dirty="0"/>
              <a:t>Dun and Bradstreet Number (DUNS)</a:t>
            </a:r>
            <a:r>
              <a:rPr lang="en-US" sz="3200" dirty="0">
                <a:solidFill>
                  <a:srgbClr val="FF0000"/>
                </a:solidFill>
              </a:rPr>
              <a:t>*</a:t>
            </a:r>
          </a:p>
          <a:p>
            <a:pPr marL="822960" indent="-514350">
              <a:buFont typeface="+mj-lt"/>
              <a:buAutoNum type="arabicPeriod"/>
            </a:pPr>
            <a:r>
              <a:rPr lang="en-US" sz="3200" dirty="0"/>
              <a:t>Grants.gov</a:t>
            </a:r>
          </a:p>
          <a:p>
            <a:pPr marL="822960" indent="-514350">
              <a:buFont typeface="+mj-lt"/>
              <a:buAutoNum type="arabicPeriod"/>
            </a:pPr>
            <a:r>
              <a:rPr lang="en-US" sz="3200" dirty="0"/>
              <a:t>System for Award Management (SAM) </a:t>
            </a:r>
          </a:p>
          <a:p>
            <a:pPr marL="308610" indent="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      </a:t>
            </a:r>
            <a:r>
              <a:rPr lang="en-US" sz="2000" dirty="0">
                <a:solidFill>
                  <a:srgbClr val="FF0000"/>
                </a:solidFill>
              </a:rPr>
              <a:t>(make sure your SAM registration is up-to-date – it must be renewed</a:t>
            </a:r>
          </a:p>
          <a:p>
            <a:pPr marL="308610" indent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</a:rPr>
              <a:t>            every year)</a:t>
            </a:r>
            <a:endParaRPr lang="en-US" sz="3600" dirty="0">
              <a:solidFill>
                <a:srgbClr val="FF0000"/>
              </a:solidFill>
            </a:endParaRPr>
          </a:p>
          <a:p>
            <a:pPr marL="308610" indent="0"/>
            <a:r>
              <a:rPr lang="en-US" sz="3200" dirty="0"/>
              <a:t> 4.  eRA Commons</a:t>
            </a:r>
            <a:br>
              <a:rPr lang="en-US" sz="3200" dirty="0"/>
            </a:br>
            <a:endParaRPr lang="en-US" sz="3200" dirty="0"/>
          </a:p>
          <a:p>
            <a:pPr marL="308610" indent="0">
              <a:spcBef>
                <a:spcPts val="0"/>
              </a:spcBef>
            </a:pPr>
            <a:r>
              <a:rPr lang="en-US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*</a:t>
            </a:r>
            <a:r>
              <a:rPr lang="en-US" sz="2100" dirty="0"/>
              <a:t>DUNS numbers will be phased out by April 2022 and replaced by a Unique Identifier ID.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  <p:pic>
        <p:nvPicPr>
          <p:cNvPr id="7" name="Picture 6" descr="Online &lt;strong&gt;Registration&lt;/strong&gt; | Allendale Little Leag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37" y="2552544"/>
            <a:ext cx="2933704" cy="28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5812" y="173038"/>
            <a:ext cx="102459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Develop a Work Plan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4872" y="1094282"/>
            <a:ext cx="11515347" cy="52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Develop a work plan and identify staff who will be responsible for different tasks (see Appendix D in manual)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Identify who will be served in your community by the grant (i.e., youth and young adults)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Outline goals and </a:t>
            </a:r>
            <a:r>
              <a:rPr lang="en-US" sz="3600" u="sng" dirty="0"/>
              <a:t>measurable</a:t>
            </a:r>
            <a:r>
              <a:rPr lang="en-US" sz="3600" dirty="0"/>
              <a:t> objectives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  <p:pic>
        <p:nvPicPr>
          <p:cNvPr id="7" name="Picture 6" descr="4 Essentials of Agile Project Planning | Sockets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6" y="4152275"/>
            <a:ext cx="8488452" cy="21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20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051" y="1105939"/>
            <a:ext cx="10902660" cy="48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4400" dirty="0">
                <a:latin typeface="+mn-lt"/>
                <a:ea typeface="Yu Gothic Medium" panose="020B0500000000000000" pitchFamily="34" charset="-128"/>
              </a:rPr>
              <a:t>	Responding to the Evaluation Criteria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79" y="2304893"/>
            <a:ext cx="8184629" cy="3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6422" y="102934"/>
            <a:ext cx="46020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Statement of Need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5215" y="1218883"/>
            <a:ext cx="11217183" cy="51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your description of the statement of need, make sure you reference the most </a:t>
            </a:r>
            <a:r>
              <a:rPr lang="en-US" sz="3200" u="sng" dirty="0"/>
              <a:t>current </a:t>
            </a:r>
            <a:r>
              <a:rPr lang="en-US" sz="3200" dirty="0"/>
              <a:t>data you have access to and provide citations in an Attachment.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your catchment area is a local community, it is not sufficient to just cite national or state data, provide data specific to your community. </a:t>
            </a:r>
          </a:p>
          <a:p>
            <a:pPr marL="0" indent="0"/>
            <a:r>
              <a:rPr lang="en-US" sz="3600" dirty="0"/>
              <a:t> </a:t>
            </a:r>
            <a:endParaRPr lang="en-US" alt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45" y="4467070"/>
            <a:ext cx="8803387" cy="15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6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3325" y="173038"/>
            <a:ext cx="12060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Goals and Measurable Objectives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3325" y="942479"/>
            <a:ext cx="11411955" cy="507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Develop </a:t>
            </a:r>
            <a:r>
              <a:rPr lang="en-US" sz="3200" u="sng" dirty="0"/>
              <a:t>realistic</a:t>
            </a:r>
            <a:r>
              <a:rPr lang="en-US" sz="3200" dirty="0"/>
              <a:t> goals and </a:t>
            </a:r>
            <a:r>
              <a:rPr lang="en-US" sz="3200" b="1" dirty="0">
                <a:solidFill>
                  <a:srgbClr val="FF0000"/>
                </a:solidFill>
              </a:rPr>
              <a:t>measurable</a:t>
            </a:r>
            <a:r>
              <a:rPr lang="en-US" sz="3200" dirty="0"/>
              <a:t> objectives (guidance is in an appendix in the NOFO)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The goals and measurable objectives </a:t>
            </a:r>
            <a:r>
              <a:rPr lang="en-US" altLang="en-US" sz="3200" u="sng" dirty="0"/>
              <a:t>must</a:t>
            </a:r>
            <a:r>
              <a:rPr lang="en-US" altLang="en-US" sz="3200" dirty="0"/>
              <a:t> align with the       statement of need outlined in Section A. </a:t>
            </a:r>
            <a:endParaRPr lang="en-US" sz="3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Objectives must be linked to specific goals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Reference how you will collect data for the identified objectives in the section on data collection and performance measurement.</a:t>
            </a:r>
          </a:p>
          <a:p>
            <a:pPr marL="0" indent="0" algn="ctr">
              <a:spcBef>
                <a:spcPts val="600"/>
              </a:spcBef>
            </a:pPr>
            <a:r>
              <a:rPr lang="en-US" altLang="en-US" sz="3200" dirty="0"/>
              <a:t>  </a:t>
            </a:r>
            <a:endParaRPr lang="en-US" altLang="en-US" b="1" dirty="0"/>
          </a:p>
        </p:txBody>
      </p:sp>
      <p:pic>
        <p:nvPicPr>
          <p:cNvPr id="7" name="Picture 6" descr="الأهداف الذكية - محمد الزرقاوى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72609"/>
            <a:ext cx="9448800" cy="17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7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6" y="152400"/>
            <a:ext cx="1211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Substance Abuse and Mental Health Services Administration (SAMHSA)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061" y="1563811"/>
            <a:ext cx="5743135" cy="2173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marR="0" lvl="0" indent="0" algn="ctr" defTabSz="914400" rtl="0" eaLnBrk="1" fontAlgn="auto" latinLnBrk="0" hangingPunct="1">
              <a:lnSpc>
                <a:spcPts val="3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the impact of substance use and mental illness on America’s communities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3877" y="1458118"/>
            <a:ext cx="4572000" cy="893763"/>
          </a:xfrm>
          <a:prstGeom prst="rect">
            <a:avLst/>
          </a:prstGeom>
          <a:solidFill>
            <a:srgbClr val="84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Behavioral Health 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Essential to Health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3877" y="2544168"/>
            <a:ext cx="4572000" cy="817563"/>
          </a:xfrm>
          <a:prstGeom prst="rect">
            <a:avLst/>
          </a:prstGeom>
          <a:solidFill>
            <a:srgbClr val="B46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Prevention Works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3877" y="3554017"/>
            <a:ext cx="4572000" cy="817563"/>
          </a:xfrm>
          <a:prstGeom prst="rect">
            <a:avLst/>
          </a:prstGeom>
          <a:solidFill>
            <a:srgbClr val="6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Treatment Is Effective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93877" y="4563866"/>
            <a:ext cx="4572000" cy="838200"/>
          </a:xfrm>
          <a:prstGeom prst="rect">
            <a:avLst/>
          </a:prstGeom>
          <a:solidFill>
            <a:srgbClr val="51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People Recover</a:t>
            </a:r>
          </a:p>
        </p:txBody>
      </p:sp>
    </p:spTree>
    <p:extLst>
      <p:ext uri="{BB962C8B-B14F-4D97-AF65-F5344CB8AC3E}">
        <p14:creationId xmlns:p14="http://schemas.microsoft.com/office/powerpoint/2010/main" val="13425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8570" y="187776"/>
            <a:ext cx="11647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Implementing the Required Activities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8569" y="1403304"/>
            <a:ext cx="11518127" cy="47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Address </a:t>
            </a:r>
            <a:r>
              <a:rPr lang="en-US" sz="3400" u="sng" dirty="0"/>
              <a:t>all </a:t>
            </a:r>
            <a:r>
              <a:rPr lang="en-US" sz="3400" dirty="0"/>
              <a:t>of the required activities – clearly delineate your response to each of the activities (you do not need to type in the full text of the activity)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Include sufficient detail (how, where, why, when, what, who)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altLang="en-US" sz="2500" b="1" dirty="0"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  <p:pic>
        <p:nvPicPr>
          <p:cNvPr id="8" name="Picture 7" descr="classedigitale - ITALIANO SCRITTU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56" y="3576320"/>
            <a:ext cx="7071175" cy="27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9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5813" y="173038"/>
            <a:ext cx="3418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400" b="1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</a:t>
            </a:r>
            <a:r>
              <a:rPr lang="en-US" sz="3600" b="1" dirty="0">
                <a:solidFill>
                  <a:schemeClr val="bg1"/>
                </a:solidFill>
              </a:rPr>
              <a:t>roject Timeline </a:t>
            </a:r>
            <a:endParaRPr lang="en-US" altLang="en-US" sz="3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85813" y="1404938"/>
            <a:ext cx="10735627" cy="47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000" dirty="0"/>
              <a:t>Develop a </a:t>
            </a:r>
            <a:r>
              <a:rPr lang="en-US" sz="3000" u="sng" dirty="0"/>
              <a:t>realistic</a:t>
            </a:r>
            <a:r>
              <a:rPr lang="en-US" sz="3000" dirty="0"/>
              <a:t> timeline for the </a:t>
            </a:r>
            <a:r>
              <a:rPr lang="en-US" sz="3000" u="sng" dirty="0"/>
              <a:t>entire </a:t>
            </a:r>
            <a:r>
              <a:rPr lang="en-US" sz="3000" dirty="0"/>
              <a:t>project period (not just the first year)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000" dirty="0"/>
              <a:t>Keep it </a:t>
            </a:r>
            <a:r>
              <a:rPr lang="en-US" sz="3000" u="sng" dirty="0"/>
              <a:t>simple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000" dirty="0"/>
              <a:t>Identify responsible </a:t>
            </a:r>
            <a:r>
              <a:rPr lang="en-US" sz="3000" u="sng" dirty="0"/>
              <a:t>staff</a:t>
            </a:r>
            <a:r>
              <a:rPr lang="en-US" sz="3000" dirty="0"/>
              <a:t>, not the overall organization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000" dirty="0"/>
              <a:t>Include requirements outlined in NOFO (starting services w/in 4 months, required activities, Disparities Impact Statement, needs assessment, data collection, submission of progress reports)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000" dirty="0"/>
              <a:t>Look at examples in manual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72774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5813" y="173038"/>
            <a:ext cx="7280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 dirty="0">
                <a:solidFill>
                  <a:schemeClr val="bg1"/>
                </a:solidFill>
              </a:rPr>
              <a:t>Submitting the Application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3" y="1049311"/>
            <a:ext cx="100010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                    </a:t>
            </a:r>
            <a:r>
              <a:rPr lang="en-US" sz="5400" b="1" dirty="0">
                <a:solidFill>
                  <a:srgbClr val="FF0000"/>
                </a:solidFill>
              </a:rPr>
              <a:t>WARNING:</a:t>
            </a:r>
            <a:endParaRPr lang="en-US" sz="48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3600" dirty="0"/>
              <a:t>Do not wait until close to the deadline to submit your application – allow for extra time to address any submission errors.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97" y="4182255"/>
            <a:ext cx="7030387" cy="2148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559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5813" y="173038"/>
            <a:ext cx="8393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 dirty="0">
                <a:solidFill>
                  <a:schemeClr val="bg1"/>
                </a:solidFill>
              </a:rPr>
              <a:t>Technical Assistance and Resources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0" y="1429452"/>
            <a:ext cx="9284676" cy="42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2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2800" y="173038"/>
            <a:ext cx="9650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 dirty="0">
                <a:solidFill>
                  <a:schemeClr val="bg1"/>
                </a:solidFill>
              </a:rPr>
              <a:t>Obtaining Copies of Funded Applications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009" y="1631852"/>
            <a:ext cx="1024250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is possible to obtain copies of funded SAMHSA applications by submitting a Freedom of Information Act (FOIA) Request.</a:t>
            </a:r>
          </a:p>
          <a:p>
            <a:endParaRPr lang="en-US" sz="2800" dirty="0"/>
          </a:p>
          <a:p>
            <a:r>
              <a:rPr lang="en-US" sz="2800" dirty="0"/>
              <a:t>Information about submitting FOIA requests can be found at:</a:t>
            </a:r>
          </a:p>
          <a:p>
            <a:r>
              <a:rPr lang="en-US" sz="2800" dirty="0">
                <a:hlinkClick r:id="rId3"/>
              </a:rPr>
              <a:t>https://www.samhsa.gov/foia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 the FOIA request ask for 2-3 funded</a:t>
            </a:r>
          </a:p>
          <a:p>
            <a:r>
              <a:rPr lang="en-US" sz="2800" dirty="0"/>
              <a:t>applications from a previous year for a </a:t>
            </a:r>
          </a:p>
          <a:p>
            <a:r>
              <a:rPr lang="en-US" sz="2800" dirty="0"/>
              <a:t>specific Funding Opportunity </a:t>
            </a:r>
          </a:p>
          <a:p>
            <a:r>
              <a:rPr lang="en-US" sz="2800" dirty="0"/>
              <a:t>Announcement.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Who watches the watchers? My experience with the Freedom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3601329"/>
            <a:ext cx="3573194" cy="18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7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2708" y="173038"/>
            <a:ext cx="44812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 dirty="0">
                <a:solidFill>
                  <a:schemeClr val="bg1"/>
                </a:solidFill>
              </a:rPr>
              <a:t>Useful Links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2708" y="1592598"/>
            <a:ext cx="11454798" cy="41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Dun and Bradstreet Number:    </a:t>
            </a:r>
            <a:r>
              <a:rPr lang="en-US" sz="2400" u="sng" dirty="0">
                <a:hlinkClick r:id="rId3"/>
              </a:rPr>
              <a:t>http://www.dnb.com</a:t>
            </a:r>
            <a:endParaRPr lang="en-US" sz="2400" u="sng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System for Award Management (SAM): </a:t>
            </a:r>
            <a:r>
              <a:rPr lang="en-US" sz="2400" u="sng" dirty="0">
                <a:hlinkClick r:id="rId4"/>
              </a:rPr>
              <a:t>https://www.sam.gov</a:t>
            </a:r>
            <a:endParaRPr lang="en-US" sz="2400" u="sng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Grants.gov: </a:t>
            </a:r>
            <a:r>
              <a:rPr lang="en-US" sz="2400" dirty="0">
                <a:hlinkClick r:id="rId5"/>
              </a:rPr>
              <a:t>http://www.grants.gov</a:t>
            </a:r>
            <a:endParaRPr lang="en-US" sz="240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eRA Commons:  </a:t>
            </a:r>
          </a:p>
          <a:p>
            <a:pPr marL="339725" indent="0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hlinkClick r:id="rId6"/>
              </a:rPr>
              <a:t>https://public.era.nih.gov/commons/public/registration/registrationInstructions.jsp</a:t>
            </a:r>
            <a:endParaRPr lang="en-US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Developing a Competitive SAMHSA Grant Application:  </a:t>
            </a:r>
            <a:r>
              <a:rPr lang="en-US" altLang="en-US" sz="2400" dirty="0">
                <a:hlinkClick r:id="rId7"/>
              </a:rPr>
              <a:t>https://www.samhsa.gov/grants/applying/forms-resources</a:t>
            </a:r>
            <a:endParaRPr lang="en-US" altLang="en-US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Evidence-Based Practices Resource Center:  </a:t>
            </a:r>
            <a:r>
              <a:rPr lang="en-US" altLang="en-US" sz="2400" dirty="0">
                <a:hlinkClick r:id="rId8"/>
              </a:rPr>
              <a:t>https://www.samhsa.gov/ebp-resource-center</a:t>
            </a:r>
            <a:endParaRPr lang="en-US" altLang="en-US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SAMHSA Data:  </a:t>
            </a:r>
            <a:r>
              <a:rPr lang="en-US" altLang="en-US" sz="2400" dirty="0">
                <a:hlinkClick r:id="rId9"/>
              </a:rPr>
              <a:t>https://www.samhsa.gov/data/</a:t>
            </a:r>
            <a:endParaRPr lang="en-US" altLang="en-US" sz="2000" dirty="0"/>
          </a:p>
          <a:p>
            <a:pPr marL="0" indent="0">
              <a:lnSpc>
                <a:spcPct val="50000"/>
              </a:lnSpc>
              <a:spcBef>
                <a:spcPct val="0"/>
              </a:spcBef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35208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77875" y="161925"/>
            <a:ext cx="106704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  <a:ea typeface="Yu Gothic UI Semibold" panose="020B0700000000000000" pitchFamily="34" charset="-128"/>
              </a:rPr>
              <a:t>Thank You</a:t>
            </a:r>
            <a:endParaRPr lang="en-US" altLang="en-US" sz="3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70671" y="931367"/>
            <a:ext cx="10477617" cy="459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600" dirty="0"/>
              <a:t>SAMHSA’s mission is to reduce the impact of substance abuse and mental illness on America’s communities.</a:t>
            </a:r>
          </a:p>
          <a:p>
            <a:pPr algn="ctr"/>
            <a:r>
              <a:rPr lang="en-US" sz="3200" dirty="0"/>
              <a:t>If you would like a copy of the slides, send an email to:</a:t>
            </a:r>
            <a:r>
              <a:rPr lang="en-US" sz="4000" dirty="0"/>
              <a:t> </a:t>
            </a:r>
          </a:p>
          <a:p>
            <a:pPr algn="ctr"/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Emily.Williams@samhsa.hhs.gov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2400"/>
              </a:spcBef>
            </a:pPr>
            <a:r>
              <a:rPr lang="en-US" sz="4000" dirty="0"/>
              <a:t>www.samhsa.gov</a:t>
            </a:r>
          </a:p>
          <a:p>
            <a:pPr algn="ctr">
              <a:spcBef>
                <a:spcPts val="3000"/>
              </a:spcBef>
            </a:pPr>
            <a:r>
              <a:rPr lang="en-US" sz="2400" dirty="0"/>
              <a:t>1-877-SAMHSA-7 (1-877-726-4727) ● 1-800-487-4889 (TDD)</a:t>
            </a:r>
          </a:p>
          <a:p>
            <a:pPr marL="0" indent="0" eaLnBrk="1" hangingPunct="1"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52543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250121" y="1170840"/>
            <a:ext cx="10725940" cy="500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4400" dirty="0">
                <a:latin typeface="+mn-lt"/>
                <a:ea typeface="Yu Gothic Medium" panose="020B0500000000000000" pitchFamily="34" charset="-128"/>
              </a:rPr>
              <a:t>	    SAMHSA Funding Opportunities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8DE128-F7A4-4599-A3B1-03ECE752A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9"/>
          <a:stretch/>
        </p:blipFill>
        <p:spPr>
          <a:xfrm>
            <a:off x="1999129" y="2609070"/>
            <a:ext cx="7143750" cy="2006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94635-CFB4-E3F7-7A89-F58C91F6EE50}"/>
              </a:ext>
            </a:extLst>
          </p:cNvPr>
          <p:cNvSpPr txBox="1"/>
          <p:nvPr/>
        </p:nvSpPr>
        <p:spPr>
          <a:xfrm>
            <a:off x="1999129" y="4615962"/>
            <a:ext cx="714375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Grant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6579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BEF87-C08A-4984-84E5-5ED9A0671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4" y="117987"/>
            <a:ext cx="1155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 Overview of SAMHSA Discretionary Grant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825873"/>
            <a:ext cx="114005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kumimoji="0" lang="en-US" sz="2800" b="1" i="0" u="sng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Mental Health</a:t>
            </a:r>
            <a:r>
              <a:rPr kumimoji="0" lang="en-US" sz="2800" b="1" i="0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1"/>
            <a:r>
              <a:rPr lang="en-US" sz="2700" dirty="0">
                <a:ln w="0"/>
                <a:solidFill>
                  <a:prstClr val="black"/>
                </a:solidFill>
                <a:latin typeface="Calibri" panose="020F0502020204030204"/>
              </a:rPr>
              <a:t>Suicide prevention, i</a:t>
            </a:r>
            <a:r>
              <a:rPr kumimoji="0" lang="en-US" sz="2700" b="0" i="0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ntegrated</a:t>
            </a:r>
            <a:r>
              <a:rPr kumimoji="0" lang="en-US" sz="2700" b="0" i="0" strike="noStrike" kern="1200" cap="none" spc="0" normalizeH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 care, </a:t>
            </a:r>
            <a:r>
              <a:rPr lang="en-US" sz="2700" noProof="0" dirty="0">
                <a:ln w="0"/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700" baseline="0" dirty="0">
                <a:ln w="0"/>
                <a:solidFill>
                  <a:prstClr val="black"/>
                </a:solidFill>
                <a:latin typeface="Calibri" panose="020F0502020204030204"/>
              </a:rPr>
              <a:t>hildren’s </a:t>
            </a:r>
            <a:r>
              <a:rPr lang="en-US" sz="2700" dirty="0">
                <a:ln w="0"/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lang="en-US" sz="2700" baseline="0" dirty="0">
                <a:ln w="0"/>
                <a:solidFill>
                  <a:prstClr val="black"/>
                </a:solidFill>
                <a:latin typeface="Calibri" panose="020F0502020204030204"/>
              </a:rPr>
              <a:t>ental </a:t>
            </a:r>
            <a:r>
              <a:rPr lang="en-US" sz="2700" dirty="0">
                <a:ln w="0"/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en-US" sz="2700" baseline="0" dirty="0">
                <a:ln w="0"/>
                <a:solidFill>
                  <a:prstClr val="black"/>
                </a:solidFill>
                <a:latin typeface="Calibri" panose="020F0502020204030204"/>
              </a:rPr>
              <a:t>ealth, p</a:t>
            </a:r>
            <a:r>
              <a:rPr kumimoji="0" lang="en-US" sz="2700" b="0" i="0" strike="noStrike" kern="1200" cap="none" spc="0" normalizeH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eer support </a:t>
            </a:r>
            <a:r>
              <a:rPr lang="en-US" sz="2700" dirty="0">
                <a:ln w="0"/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2700" b="0" i="0" strike="noStrike" kern="1200" cap="none" spc="0" normalizeH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ervices, t</a:t>
            </a:r>
            <a:r>
              <a:rPr lang="en-US" sz="2700" noProof="0" dirty="0">
                <a:ln w="0"/>
                <a:solidFill>
                  <a:prstClr val="black"/>
                </a:solidFill>
                <a:latin typeface="Calibri" panose="020F0502020204030204"/>
              </a:rPr>
              <a:t>reatment for children with Serious Emotional Disturbances (SED), adults with Serious Mental Illness (SMI), homelessness, supported employment, services addressing trauma, and training/technical assistance </a:t>
            </a:r>
            <a:endParaRPr kumimoji="0" lang="en-US" sz="2700" b="0" i="0" strike="noStrike" kern="1200" cap="none" spc="0" normalizeH="0" baseline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ln w="0"/>
                <a:solidFill>
                  <a:prstClr val="black"/>
                </a:solidFill>
                <a:latin typeface="Calibri" panose="020F0502020204030204"/>
              </a:rPr>
              <a:t>Substance Abuse Prevention</a:t>
            </a:r>
          </a:p>
          <a:p>
            <a:pPr lvl="1"/>
            <a:r>
              <a:rPr kumimoji="0" lang="en-US" sz="27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Prevention of underage</a:t>
            </a:r>
            <a:r>
              <a:rPr kumimoji="0" lang="en-US" sz="2700" b="0" i="0" u="none" strike="noStrike" kern="1200" cap="none" spc="0" normalizeH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 drinking, </a:t>
            </a:r>
            <a:r>
              <a:rPr lang="en-US" sz="2700" noProof="0" dirty="0">
                <a:ln w="0"/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700" baseline="0" dirty="0">
                <a:ln w="0"/>
                <a:solidFill>
                  <a:prstClr val="black"/>
                </a:solidFill>
                <a:latin typeface="Calibri" panose="020F0502020204030204"/>
              </a:rPr>
              <a:t>ubstance</a:t>
            </a:r>
            <a:r>
              <a:rPr lang="en-US" sz="2700" dirty="0">
                <a:ln w="0"/>
                <a:solidFill>
                  <a:prstClr val="black"/>
                </a:solidFill>
                <a:latin typeface="Calibri" panose="020F0502020204030204"/>
              </a:rPr>
              <a:t> use, and HIV, harm reduction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ln w="0"/>
                <a:solidFill>
                  <a:prstClr val="black"/>
                </a:solidFill>
              </a:rPr>
              <a:t>Substance Abuse Treatment</a:t>
            </a:r>
            <a:r>
              <a:rPr lang="en-US" sz="2800" b="1" dirty="0">
                <a:ln w="0"/>
                <a:solidFill>
                  <a:prstClr val="black"/>
                </a:solidFill>
              </a:rPr>
              <a:t>  </a:t>
            </a:r>
          </a:p>
          <a:p>
            <a:pPr lvl="1"/>
            <a:r>
              <a:rPr lang="en-US" sz="2700" dirty="0">
                <a:ln w="0"/>
                <a:solidFill>
                  <a:prstClr val="black"/>
                </a:solidFill>
              </a:rPr>
              <a:t>Drug courts (adult, family, tribal), offender re-entry, recovery support services, homelessness, treatment for substance use (SUD) and/or co-occurring disorders (COD), including residential treatment for pregnant/postpartum women, treatment for opioid overdose and opioid abuse, and training/technical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80933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0824" y="127451"/>
            <a:ext cx="110571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   The Notice of Funding Opportunity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0794" y="1378540"/>
            <a:ext cx="10735627" cy="47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38213" y="1557338"/>
            <a:ext cx="10735627" cy="47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0794" y="1075690"/>
            <a:ext cx="10747172" cy="544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SAMHSA announces grants through Notice of Funding Opportunities  (NOFOs).  A listing of all fiscal year 2024 NOFOs can be found at: </a:t>
            </a:r>
          </a:p>
          <a:p>
            <a:pPr marL="457200" lvl="1" indent="0">
              <a:buNone/>
            </a:pPr>
            <a:r>
              <a:rPr lang="en-US" sz="2800" dirty="0">
                <a:hlinkClick r:id="rId2"/>
              </a:rPr>
              <a:t>https://www.samhsa.gov/grants/grant-announcements-2024</a:t>
            </a:r>
            <a:r>
              <a:rPr lang="en-US" sz="2800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Sign up to receive SAMHSA NOFOs directly - click on this link on the FY 2025 Grant Announcements webpage</a:t>
            </a:r>
          </a:p>
          <a:p>
            <a:pPr marL="457200" lvl="1" indent="0">
              <a:buNone/>
            </a:pPr>
            <a:r>
              <a:rPr lang="en-US" sz="2800" dirty="0">
                <a:hlinkClick r:id="rId3"/>
              </a:rPr>
              <a:t>Sign Up for Email Updates about Grant Funding Announcements</a:t>
            </a:r>
            <a:endParaRPr lang="en-US" sz="2800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Except in cases where grants addressing urgent issues are announced, all grants are open for 60 days.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0824" y="127451"/>
            <a:ext cx="110571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 Grants.gov Forecast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0794" y="1378540"/>
            <a:ext cx="10735627" cy="47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38213" y="1557338"/>
            <a:ext cx="10735627" cy="47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0824" y="1049292"/>
            <a:ext cx="11313016" cy="546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en-US" dirty="0"/>
              <a:t>On the grants.gov website, SAMHSA posts information about grants that will be announced in upcoming months. Click on the tab for </a:t>
            </a:r>
            <a:r>
              <a:rPr lang="en-US" i="1" dirty="0"/>
              <a:t>Search Grants </a:t>
            </a:r>
            <a:r>
              <a:rPr lang="en-US" dirty="0"/>
              <a:t>at the top of the main grants.gov webpage. Put a check in the Forecasted box and enter Keyword of </a:t>
            </a:r>
            <a:r>
              <a:rPr lang="en-US" i="1" dirty="0"/>
              <a:t>SAMHSA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F05639B-0114-48DA-9A1B-116574359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1" y="2771775"/>
            <a:ext cx="11424237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5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6364" y="170688"/>
            <a:ext cx="10195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 dirty="0">
                <a:solidFill>
                  <a:schemeClr val="bg1"/>
                </a:solidFill>
              </a:rPr>
              <a:t>Factors to Consider in Applying for Grants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6364" y="928256"/>
            <a:ext cx="10675203" cy="540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en-US" sz="3200" u="sng" dirty="0"/>
              <a:t>Eligibility</a:t>
            </a:r>
            <a:r>
              <a:rPr lang="en-US" sz="3200" dirty="0"/>
              <a:t>:</a:t>
            </a:r>
          </a:p>
          <a:p>
            <a:pPr marL="914400" lvl="1" indent="-457200">
              <a:spcBef>
                <a:spcPts val="0"/>
              </a:spcBef>
            </a:pPr>
            <a:r>
              <a:rPr lang="en-US" sz="2800" dirty="0"/>
              <a:t>Domestic public and private </a:t>
            </a:r>
            <a:r>
              <a:rPr lang="en-US" sz="2800" u="sng" dirty="0"/>
              <a:t>non-profit</a:t>
            </a:r>
            <a:r>
              <a:rPr lang="en-US" sz="2800" dirty="0"/>
              <a:t> entities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800" dirty="0"/>
          </a:p>
          <a:p>
            <a:pPr marL="914400" lvl="1" indent="-457200">
              <a:spcBef>
                <a:spcPts val="0"/>
              </a:spcBef>
            </a:pPr>
            <a:r>
              <a:rPr lang="en-US" sz="2800" dirty="0"/>
              <a:t>States/tribes/territories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800" dirty="0"/>
          </a:p>
          <a:p>
            <a:pPr marL="914400" lvl="1" indent="-457200">
              <a:spcBef>
                <a:spcPts val="0"/>
              </a:spcBef>
            </a:pPr>
            <a:r>
              <a:rPr lang="en-US" sz="2800" dirty="0"/>
              <a:t>States/tribes/territories/local governments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800" dirty="0"/>
          </a:p>
          <a:p>
            <a:pPr marL="914400" lvl="1" indent="-457200">
              <a:spcBef>
                <a:spcPts val="0"/>
              </a:spcBef>
            </a:pPr>
            <a:r>
              <a:rPr lang="en-US" sz="2800" dirty="0"/>
              <a:t>Limited eligibility, such as: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800" dirty="0"/>
              <a:t> Institutes of higher education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800" dirty="0"/>
              <a:t> Professional organizations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800" dirty="0"/>
              <a:t> Nonprofit hospitals or emergency</a:t>
            </a:r>
          </a:p>
          <a:p>
            <a:pPr marL="1371600" lvl="3" indent="0">
              <a:buNone/>
            </a:pPr>
            <a:r>
              <a:rPr lang="en-US" sz="2800" dirty="0"/>
              <a:t>    departments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800" dirty="0"/>
              <a:t> Recovery Community Organizations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3" y="2105890"/>
            <a:ext cx="3796145" cy="33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5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4813" y="170688"/>
            <a:ext cx="1025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</a:rPr>
              <a:t>Factors to Consider in Applying for Grants (cont.)</a:t>
            </a:r>
            <a:endParaRPr lang="en-US" altLang="en-US" sz="3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882" y="989352"/>
            <a:ext cx="11369387" cy="55807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en-US" sz="2400" dirty="0"/>
              <a:t>Take note of the Required Activities and evaluate whether your organization has the capacity to implement the activities.</a:t>
            </a:r>
          </a:p>
          <a:p>
            <a:pPr marL="457200" lvl="1" indent="0">
              <a:buNone/>
            </a:pPr>
            <a:r>
              <a:rPr lang="en-US" sz="2000" b="1" u="sng" dirty="0"/>
              <a:t>Required Activities: National Child Traumatic Stress Initiative- Category III  (SM-20-005)</a:t>
            </a:r>
            <a:endParaRPr lang="en-US" sz="2000" u="sng" dirty="0"/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Service delivery must begin by the fourth month of the project.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1700" b="1" dirty="0"/>
              <a:t>Recipients must use SAMHSA’s services grant funds primarily to support direct services.</a:t>
            </a:r>
            <a:r>
              <a:rPr lang="en-US" sz="1700" dirty="0"/>
              <a:t> This includes the following activities:</a:t>
            </a:r>
          </a:p>
          <a:p>
            <a:pPr lvl="1"/>
            <a:r>
              <a:rPr lang="en-US" sz="1700" dirty="0"/>
              <a:t>Provide outreach and other engagement strategies to increase participation in, and access to, trauma treatment and services; and prevention services for children and adolescents, and their families who have experienced traumatic events. </a:t>
            </a:r>
          </a:p>
          <a:p>
            <a:pPr lvl="1"/>
            <a:r>
              <a:rPr lang="en-US" sz="1700" dirty="0"/>
              <a:t>Provide direct evidence-based mental disorder treatment and services (including screening, assessment, care management, therapy, and prevention) for diverse and at-risk children and adolescents. Treatment must be provided in outpatient, day treatment (including outreach-based services) or intensive outpatient, home-based or residential programs. </a:t>
            </a:r>
          </a:p>
          <a:p>
            <a:pPr lvl="1"/>
            <a:r>
              <a:rPr lang="en-US" sz="1700" dirty="0"/>
              <a:t>Provide services to populations of child-serving service systems, such as child welfare, child protective services, law enforcement and courts, and the juvenile justice system, on trauma-informed practices using the grantee’s own expertise or Network resources at the local, regional, or state levels.</a:t>
            </a:r>
          </a:p>
          <a:p>
            <a:pPr lvl="1"/>
            <a:r>
              <a:rPr lang="en-US" sz="1700" dirty="0"/>
              <a:t>Collaborate with NCTSI - Category II Treatment and Service Adaptation (TSA) centers to develop, advance, or adapt interventions to improve engagement and outcomes for traumatized youth.</a:t>
            </a:r>
          </a:p>
          <a:p>
            <a:pPr lvl="1"/>
            <a:r>
              <a:rPr lang="en-US" sz="1700" dirty="0"/>
              <a:t>Implement a project evaluation including process and outcomes evaluation to be submitted to SAMHSA by the end of the project period.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7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F87-C08A-4984-84E5-5ED9A067193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8449" y="1038206"/>
            <a:ext cx="10725940" cy="48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4400" dirty="0">
                <a:latin typeface="+mn-lt"/>
                <a:ea typeface="Yu Gothic Medium" panose="020B0500000000000000" pitchFamily="34" charset="-128"/>
              </a:rPr>
              <a:t>	Preparing to Apply for a SAMHSA Grant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3" y="2738340"/>
            <a:ext cx="8319540" cy="23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60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HSA PowerPoint Tempalte_022018.potx [Read-Only]" id="{6AB9078B-4E52-4195-824D-C5995647950C}" vid="{850DD15A-F69F-4999-870A-DF6B52654D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F98B1D5129641ABEDDA525CA89FB8" ma:contentTypeVersion="13" ma:contentTypeDescription="Create a new document." ma:contentTypeScope="" ma:versionID="90c1c9c82c040f0e00b5d03c0b148000">
  <xsd:schema xmlns:xsd="http://www.w3.org/2001/XMLSchema" xmlns:xs="http://www.w3.org/2001/XMLSchema" xmlns:p="http://schemas.microsoft.com/office/2006/metadata/properties" xmlns:ns2="0d02fefd-e4da-4a39-89a5-b368a21317ba" xmlns:ns3="979a423c-04b6-44bd-b77d-041cec546fb4" targetNamespace="http://schemas.microsoft.com/office/2006/metadata/properties" ma:root="true" ma:fieldsID="ecac1b86b27e9597bc49aeea30748352" ns2:_="" ns3:_="">
    <xsd:import namespace="0d02fefd-e4da-4a39-89a5-b368a21317ba"/>
    <xsd:import namespace="979a423c-04b6-44bd-b77d-041cec546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2fefd-e4da-4a39-89a5-b368a2131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5f4345e-8d67-48af-bef8-91c58d16f7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a423c-04b6-44bd-b77d-041cec546f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be2971-69df-4a44-8723-40476e182624}" ma:internalName="TaxCatchAll" ma:showField="CatchAllData" ma:web="979a423c-04b6-44bd-b77d-041cec546f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281675-BBF7-4A2E-94D3-A977A6B99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2fefd-e4da-4a39-89a5-b368a21317ba"/>
    <ds:schemaRef ds:uri="979a423c-04b6-44bd-b77d-041cec546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6A95A1-7291-4166-AFD7-48EE3F72DA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SAMHSA PowerPoint Tempalte_022018</Template>
  <TotalTime>19181</TotalTime>
  <Words>1625</Words>
  <Application>Microsoft Office PowerPoint</Application>
  <PresentationFormat>Widescreen</PresentationFormat>
  <Paragraphs>188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Yu Gothic Medium</vt:lpstr>
      <vt:lpstr>Yu Gothic UI Semibold</vt:lpstr>
      <vt:lpstr>Arial</vt:lpstr>
      <vt:lpstr>Calibri</vt:lpstr>
      <vt:lpstr>Courier New</vt:lpstr>
      <vt:lpstr>Title Slide</vt:lpstr>
      <vt:lpstr>SAMHSA Structure/ Developing A Competitive  SAMHSA Grant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Herron, Anne (SAMHSA/OPPI)</dc:creator>
  <cp:lastModifiedBy>Williams, Emily (SAMHSA/OIPA)</cp:lastModifiedBy>
  <cp:revision>386</cp:revision>
  <cp:lastPrinted>2019-02-07T15:40:20Z</cp:lastPrinted>
  <dcterms:created xsi:type="dcterms:W3CDTF">2018-02-15T18:30:02Z</dcterms:created>
  <dcterms:modified xsi:type="dcterms:W3CDTF">2024-07-10T21:56:15Z</dcterms:modified>
</cp:coreProperties>
</file>